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579" r:id="rId2"/>
    <p:sldId id="580" r:id="rId3"/>
    <p:sldId id="599" r:id="rId4"/>
    <p:sldId id="597" r:id="rId5"/>
    <p:sldId id="581" r:id="rId6"/>
    <p:sldId id="582" r:id="rId7"/>
    <p:sldId id="583" r:id="rId8"/>
    <p:sldId id="585" r:id="rId9"/>
  </p:sldIdLst>
  <p:sldSz cx="9144000" cy="6858000" type="screen4x3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44" autoAdjust="0"/>
    <p:restoredTop sz="85486" autoAdjust="0"/>
  </p:normalViewPr>
  <p:slideViewPr>
    <p:cSldViewPr>
      <p:cViewPr>
        <p:scale>
          <a:sx n="100" d="100"/>
          <a:sy n="100" d="100"/>
        </p:scale>
        <p:origin x="-3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06357" y="4715908"/>
            <a:ext cx="4984962" cy="44677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0231769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838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Показатель 1 2019 года</a:t>
            </a:r>
            <a:r>
              <a:rPr lang="ru-RU" smtClean="0"/>
              <a:t>: </a:t>
            </a:r>
            <a:r>
              <a:rPr lang="ru-RU" sz="1200" smtClean="0">
                <a:latin typeface="+mj-lt"/>
                <a:ea typeface="+mj-ea"/>
                <a:cs typeface="+mj-cs"/>
                <a:sym typeface="Calibri"/>
              </a:rPr>
              <a:t>Доля граждан пожилого возраста, вовлеченных в добровольческую деятельность и движение «Серебряные волонтеры», от общего количества граждан, проживающих на территории муниципального образования, %.  </a:t>
            </a:r>
            <a:r>
              <a:rPr lang="ru-RU" sz="1200" baseline="0" smtClean="0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ru-RU" sz="1200" baseline="0" dirty="0" smtClean="0">
                <a:latin typeface="+mj-lt"/>
                <a:ea typeface="+mj-ea"/>
                <a:cs typeface="+mj-cs"/>
                <a:sym typeface="Calibri"/>
              </a:rPr>
              <a:t>б</a:t>
            </a:r>
            <a:r>
              <a:rPr lang="ru-RU" sz="1200" dirty="0" smtClean="0">
                <a:latin typeface="+mj-lt"/>
                <a:ea typeface="+mj-ea"/>
                <a:cs typeface="+mj-cs"/>
                <a:sym typeface="Calibri"/>
              </a:rPr>
              <a:t>ыл изменен на Показатель 1: 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Times New Roman"/>
              </a:rPr>
              <a:t>Количество граждан пожилого возраста, вовлеченных в добровольческую деятельность и движение «Серебряные волонтеры», проживающих на территории муниципального образования, чел., в связи с заменой.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722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072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4308162"/>
              </p:ext>
            </p:extLst>
          </p:nvPr>
        </p:nvGraphicFramePr>
        <p:xfrm>
          <a:off x="148270" y="1302092"/>
          <a:ext cx="8888226" cy="4738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59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8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79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70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4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2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64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9896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31.12</a:t>
                      </a: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460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плана мероприятий, направленных на стимулирование рождаемости на территории муниципального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встреч с населением муниципального образования с участием специалистов органов социальной защиты населения в целях разъяснения порядка предоставления мер социальной поддержки, направленных на стимулирование рождаемости, от общего количества проведенных встреч с населением (доля охвата –  не менее 1% от численности населения муниципалитета)                               Всего население района: 14 948 чел., 1 % = 149 чел.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9,55%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13,76%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15,3%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Количество информационных материалов о порядке предоставления мер социальной поддержки, направленных на стимулирование рождаемости (памятки, буклеты, баннеры, информация в СМИ, сети Интернет, в том числе в социальных сетях) (не менее 12 материалов в год)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12 материалов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12 материалов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раздела на официальном сайте администрации муниципального образования, сельских поселений, посвященного пропаганде семейных ценностей, мерам социальной поддержки, процедурам Эко, обучению и воспитанию детей  и т.д.   (есть -1, нет – 0)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-9419"/>
            <a:ext cx="835292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/>
              <a:t>НАЦИОНАЛЬНЫЙ ПРОЕКТ </a:t>
            </a:r>
            <a:r>
              <a:rPr lang="ru-RU" sz="1600" dirty="0" smtClean="0"/>
              <a:t>«Демография »</a:t>
            </a:r>
          </a:p>
          <a:p>
            <a:pPr hangingPunct="1">
              <a:defRPr/>
            </a:pPr>
            <a:r>
              <a:rPr lang="ru-RU" sz="1600" dirty="0" smtClean="0"/>
              <a:t> ФП «Финансовая поддержка семей при рождении детей» </a:t>
            </a:r>
            <a:endParaRPr lang="ru-RU" sz="1600" dirty="0"/>
          </a:p>
          <a:p>
            <a:pPr hangingPunct="1">
              <a:defRPr/>
            </a:pPr>
            <a:r>
              <a:rPr lang="ru-RU" sz="1600" dirty="0"/>
              <a:t>Муниципальный район Шенталинский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28794" y="928670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1. ДОСТИЖЕНИЕ ЦЕЛЕВЫХ ПОКАЗАТЕЛЕЙ В 2019-2020 ГОДАХ</a:t>
            </a:r>
          </a:p>
        </p:txBody>
      </p:sp>
    </p:spTree>
    <p:extLst>
      <p:ext uri="{BB962C8B-B14F-4D97-AF65-F5344CB8AC3E}">
        <p14:creationId xmlns:p14="http://schemas.microsoft.com/office/powerpoint/2010/main" xmlns="" val="19926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3629827"/>
              </p:ext>
            </p:extLst>
          </p:nvPr>
        </p:nvGraphicFramePr>
        <p:xfrm>
          <a:off x="255774" y="1428736"/>
          <a:ext cx="8708715" cy="341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9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4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44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5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5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67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41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31.12</a:t>
                      </a: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Наличие дополнительных финансовых мер социальной поддержки, направленных на стимулирование рождаемости и многодетность (исходя из возможности муниципалитета, пример: предоставление бесплатного (льготного) питания детям в школах, материальная помощь в связи с трудной жизненной ситуацией, льготы по оплате жилого помещения и коммунальных услуг, талоны на посещение бань и т.д.) есть - 1, нет – 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Наличие взаимодействия администраций муниципальных образований и специалистов Комплексных центров социального обслуживания населения, ведущих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доабортное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консультирование (с целью помощи в бытовых проблемах: трудоустройство, обеспечение места в детских садах, заключение социального контракта, материальная помощь и т.д.) (0-нет, 1-есть)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-9419"/>
            <a:ext cx="835292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/>
              <a:t>НАЦИОНАЛЬНЫЙ ПРОЕКТ </a:t>
            </a:r>
            <a:r>
              <a:rPr lang="ru-RU" sz="1600" dirty="0" smtClean="0"/>
              <a:t>«Демография» </a:t>
            </a:r>
          </a:p>
          <a:p>
            <a:pPr hangingPunct="1">
              <a:defRPr/>
            </a:pPr>
            <a:r>
              <a:rPr lang="ru-RU" sz="1600" dirty="0" smtClean="0"/>
              <a:t>ФП «Финансовая поддержка семей при рождении детей» </a:t>
            </a:r>
            <a:endParaRPr lang="ru-RU" sz="1600" dirty="0"/>
          </a:p>
          <a:p>
            <a:pPr hangingPunct="1">
              <a:defRPr/>
            </a:pPr>
            <a:r>
              <a:rPr lang="ru-RU" sz="1600" dirty="0"/>
              <a:t>м</a:t>
            </a:r>
            <a:r>
              <a:rPr lang="ru-RU" sz="1600" dirty="0" smtClean="0"/>
              <a:t>униципальный </a:t>
            </a:r>
            <a:r>
              <a:rPr lang="ru-RU" sz="1600" dirty="0"/>
              <a:t>район Шенталинский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2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1. ДОСТИЖЕНИЕ ЦЕЛЕВЫХ ПОКАЗАТЕЛЕЙ В 2019-2020 ГОДАХ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429264"/>
            <a:ext cx="474005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</a:t>
            </a:r>
            <a:r>
              <a:rPr lang="ru-RU" sz="1050" b="1" u="sng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Гурьянов Александр Сергеевич, Первый заместитель Главы муниципального района Шенталинский Самарской области, 8(84652)21562</a:t>
            </a:r>
          </a:p>
        </p:txBody>
      </p:sp>
    </p:spTree>
    <p:extLst>
      <p:ext uri="{BB962C8B-B14F-4D97-AF65-F5344CB8AC3E}">
        <p14:creationId xmlns:p14="http://schemas.microsoft.com/office/powerpoint/2010/main" xmlns="" val="16808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3629827"/>
              </p:ext>
            </p:extLst>
          </p:nvPr>
        </p:nvGraphicFramePr>
        <p:xfrm>
          <a:off x="255774" y="1428736"/>
          <a:ext cx="8708715" cy="1490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9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4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44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5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5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67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41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31.12</a:t>
                      </a: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Доступность дошкольного образования для детей в возрасте от полутора до трех лет (проценты)</a:t>
                      </a:r>
                      <a:endParaRPr lang="ru-RU" sz="1000" b="1" u="none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-9419"/>
            <a:ext cx="8352928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/>
              <a:t>НАЦИОНАЛЬНЫЙ ПРОЕКТ </a:t>
            </a:r>
            <a:r>
              <a:rPr lang="ru-RU" sz="1600" dirty="0" smtClean="0"/>
              <a:t>«Демография» </a:t>
            </a:r>
          </a:p>
          <a:p>
            <a:pPr hangingPunct="1">
              <a:defRPr/>
            </a:pPr>
            <a:r>
              <a:rPr lang="ru-RU" sz="1600" dirty="0" smtClean="0"/>
              <a:t>ФП «Содействие занятости женщин - создание условий дошкольного образования для детей в возрасте до трех лет» </a:t>
            </a:r>
            <a:endParaRPr lang="ru-RU" sz="1600" dirty="0"/>
          </a:p>
          <a:p>
            <a:pPr hangingPunct="1">
              <a:defRPr/>
            </a:pPr>
            <a:r>
              <a:rPr lang="ru-RU" sz="1600" dirty="0"/>
              <a:t>м</a:t>
            </a:r>
            <a:r>
              <a:rPr lang="ru-RU" sz="1600" dirty="0" smtClean="0"/>
              <a:t>униципальный </a:t>
            </a:r>
            <a:r>
              <a:rPr lang="ru-RU" sz="1600" dirty="0"/>
              <a:t>район Шенталинский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1. ДОСТИЖЕНИЕ ЦЕЛЕВЫХ ПОКАЗАТЕЛЕЙ В 2019-2020 ГОДАХ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429264"/>
            <a:ext cx="474005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</a:t>
            </a:r>
            <a:r>
              <a:rPr lang="ru-RU" sz="1050" b="1" u="sng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Гурьянов Александр Сергеевич, Первый заместитель Главы муниципального района Шенталинский Самарской области, 8(84652)21562</a:t>
            </a:r>
          </a:p>
        </p:txBody>
      </p:sp>
    </p:spTree>
    <p:extLst>
      <p:ext uri="{BB962C8B-B14F-4D97-AF65-F5344CB8AC3E}">
        <p14:creationId xmlns:p14="http://schemas.microsoft.com/office/powerpoint/2010/main" xmlns="" val="16808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3629827"/>
              </p:ext>
            </p:extLst>
          </p:nvPr>
        </p:nvGraphicFramePr>
        <p:xfrm>
          <a:off x="255774" y="1428736"/>
          <a:ext cx="8708715" cy="188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9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4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44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5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5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67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41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31.12</a:t>
                      </a: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Розничные продажи алкогольной продукции на душу населения(в литрах)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Наличие программы «Укрепление общественного здоровья» в муниципальном образовании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-9419"/>
            <a:ext cx="8352928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/>
              <a:t>НАЦИОНАЛЬНЫЙ ПРОЕКТ </a:t>
            </a:r>
            <a:r>
              <a:rPr lang="ru-RU" sz="1600" dirty="0" smtClean="0"/>
              <a:t>«Демография» </a:t>
            </a:r>
          </a:p>
          <a:p>
            <a:pPr hangingPunct="1">
              <a:defRPr/>
            </a:pPr>
            <a:r>
              <a:rPr lang="ru-RU" sz="1600" dirty="0" smtClean="0"/>
              <a:t>ФП «Формирование системы мотивации граждан к здоровому образу жизни, включая здоровое питание и отказ от вредных привычек» </a:t>
            </a:r>
            <a:endParaRPr lang="ru-RU" sz="1600" dirty="0"/>
          </a:p>
          <a:p>
            <a:pPr hangingPunct="1">
              <a:defRPr/>
            </a:pPr>
            <a:r>
              <a:rPr lang="ru-RU" sz="1600" dirty="0"/>
              <a:t>м</a:t>
            </a:r>
            <a:r>
              <a:rPr lang="ru-RU" sz="1600" dirty="0" smtClean="0"/>
              <a:t>униципальный </a:t>
            </a:r>
            <a:r>
              <a:rPr lang="ru-RU" sz="1600" dirty="0"/>
              <a:t>район Шенталинский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1. ДОСТИЖЕНИЕ ЦЕЛЕВЫХ ПОКАЗАТЕЛЕЙ В 2019-2020 ГОДАХ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429264"/>
            <a:ext cx="474005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</a:t>
            </a:r>
            <a:r>
              <a:rPr lang="ru-RU" sz="1050" b="1" u="sng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Гурьянов Александр Сергеевич, Первый заместитель Главы муниципального района Шенталинский Самарской области, 8(84652)21562</a:t>
            </a:r>
          </a:p>
        </p:txBody>
      </p:sp>
    </p:spTree>
    <p:extLst>
      <p:ext uri="{BB962C8B-B14F-4D97-AF65-F5344CB8AC3E}">
        <p14:creationId xmlns:p14="http://schemas.microsoft.com/office/powerpoint/2010/main" xmlns="" val="16808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1965331"/>
              </p:ext>
            </p:extLst>
          </p:nvPr>
        </p:nvGraphicFramePr>
        <p:xfrm>
          <a:off x="148270" y="1412776"/>
          <a:ext cx="8888226" cy="341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лет) 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лет) 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населения Самарской области старшего возраста (женщины от 55 до 79 лет, мужчины от 60 до 79 лет), систематически занимающихся физической культурой и спортом, в общей численности населения Самарской области старшего возраста (женщины от 55 до 79 лет, 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 ФП «Спорт – норма жизни»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Шенталинский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3645024"/>
            <a:ext cx="47400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</a:t>
            </a:r>
            <a:r>
              <a:rPr lang="ru-RU" sz="1050" b="1" u="sng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Гурьянов Александр Сергеевич, Первый заместитель Главы муниципального района Шенталинский Самарской области, 8(84652)21562</a:t>
            </a:r>
          </a:p>
        </p:txBody>
      </p:sp>
    </p:spTree>
    <p:extLst>
      <p:ext uri="{BB962C8B-B14F-4D97-AF65-F5344CB8AC3E}">
        <p14:creationId xmlns:p14="http://schemas.microsoft.com/office/powerpoint/2010/main" xmlns="" val="33227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697447"/>
              </p:ext>
            </p:extLst>
          </p:nvPr>
        </p:nvGraphicFramePr>
        <p:xfrm>
          <a:off x="214281" y="1071547"/>
          <a:ext cx="8782697" cy="5540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19"/>
                <a:gridCol w="3912490"/>
                <a:gridCol w="700384"/>
                <a:gridCol w="700384"/>
                <a:gridCol w="630345"/>
                <a:gridCol w="560307"/>
                <a:gridCol w="640740"/>
                <a:gridCol w="611918"/>
                <a:gridCol w="599210"/>
              </a:tblGrid>
              <a:tr h="213848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3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8179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56323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49067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граждан пожилого возраста, вовлеченных в добровольческую деятельность и движение «Серебряные волонтеры», проживающих на территории муниципального образования, 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537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 граждан пожилого возраста, вовлеченных в занятия физической культурой и спортом (систематические занятия спортом, спортивные праздники и чемпионаты, турниры по бильярду, шашкам, шахматам, домино, олимпиады «третьего возраста», конкурсные мероприятия и акции, направленные на различную физическую активность), от общего количества граждан пожилого возраста, проживающих на территории муниципального образования, %.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10%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11%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7,9%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045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граждан пожилого возраста, вовлеченных 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социокультурные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мероприятия (концерты и тематические праздники, духовно-просветительские мероприятия, вечера отдыха, встречи, концертные программы, выставки народного творчества) от общего количества граждан пожилого возраста, проживающих на территории муниципального образования, %.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10%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11%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045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проведенных мероприятий по организации социального туризма, позволяющего гражданам пожилого возраста ближе познакомиться с историей родного края, его природными ресурсами, традициями, культурным наследием (посещение музеев,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театров,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галерей, выставок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исторических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 святых мест), ед.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537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проведенных мероприятий по привлечению пожилых людей с активной жизненной позицией к воспитанию подрастающего поколения (встречи со старшеклассниками, направленные на патриотическое воспитание молодежи, сохранение семейных, культурных и исторических ценностей, пропаганду здорового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жизни),ед.                                            .                                                       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 ФП «Старшее поколение»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Шенталинский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6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00232" y="785794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7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8506631"/>
              </p:ext>
            </p:extLst>
          </p:nvPr>
        </p:nvGraphicFramePr>
        <p:xfrm>
          <a:off x="142844" y="1071546"/>
          <a:ext cx="8888226" cy="4581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875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966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01.12.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264790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368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библиотечного обслуживания лиц пожилого возраста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дому.        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198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Доля граждан пожилого возраста, удовлетворенных качеством районных (городских) спортивных мероприятий в отчетном году, в общем количестве опрошенных граждан пожилого возраста, принявших участие в районных (городских) спортивных мероприятиях, %.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40%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менее50%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895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Доля граждан пожилого возраста, удовлетворенных качеством районных (городских)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социокультурных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мероприятий в отчетном году, в общем количестве опрошенных граждан пожилого возраста, принявших участие            в районных (городских)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социокультурных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мероприятиях, %.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40%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менее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895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граждан пожилого возраста, удовлетворенных услугой «Социальный туризм» в отчетном году, в общем количестве опрошенных граждан пожилого возраста, получивших данную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услуг,%.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895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дополнительных мер социальной поддержки для нуждающихся граждан пожилого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возраста.     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895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информационных материалов в целях системной поддержки и повышения качества жизни граждан старшего поколения, размещенных на официальном сайте администрации муниципального образования  и в районных, городских, областных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печатных изданиях, 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 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 ФП «Старшее поколение»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Шенталинский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7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00232" y="785794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3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8836271"/>
              </p:ext>
            </p:extLst>
          </p:nvPr>
        </p:nvGraphicFramePr>
        <p:xfrm>
          <a:off x="148270" y="1412776"/>
          <a:ext cx="8888226" cy="3354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01.12.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специализированного раздела на информационном стенде и официальном сайте администраций муниципального образования «Приемная семья для пожилых людей» (размещение закона Самарской области от 28.10.2008 №121-ГД «Об организации деятельности приемных семей для граждан пожилого возраста и инвалидов на территории Самарской области»)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встреч с населением муниципального образования с участием специалистов органов социальной защиты населения в целях разъяснения мер социальной поддержки лиц пенсионного возраста и граждан, достигших в период с 1 января 2019 года по 31 декабря 2027 года возраста женщины 55 лет и более, мужчины 60 лет и более; специалистов органов службы занятости населения в целях разъяснения изменений в законодательстве о занятости населения, а также по вопросам трудового законодательства, охраны труда работников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предпенсионного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возраста, 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 ФП «Старшее поколение»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Шенталинский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8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929198"/>
            <a:ext cx="474005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</a:t>
            </a:r>
            <a:r>
              <a:rPr lang="ru-RU" sz="1050" b="1" u="sng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Гурьянов Александр Сергеевич, Первый заместитель Главы муниципального района Шенталинский Самарской области, 8(84652)21562</a:t>
            </a:r>
          </a:p>
        </p:txBody>
      </p:sp>
    </p:spTree>
    <p:extLst>
      <p:ext uri="{BB962C8B-B14F-4D97-AF65-F5344CB8AC3E}">
        <p14:creationId xmlns:p14="http://schemas.microsoft.com/office/powerpoint/2010/main" xmlns="" val="22148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6534</TotalTime>
  <Words>1797</Words>
  <Application>Microsoft Office PowerPoint</Application>
  <PresentationFormat>Экран (4:3)</PresentationFormat>
  <Paragraphs>450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_ШАБЛОН_МЭР_СО - копия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«Наименование»</dc:title>
  <dc:creator>Шайхова Л.Р.</dc:creator>
  <cp:lastModifiedBy>Пользователь</cp:lastModifiedBy>
  <cp:revision>343</cp:revision>
  <cp:lastPrinted>2020-04-28T05:23:01Z</cp:lastPrinted>
  <dcterms:modified xsi:type="dcterms:W3CDTF">2021-01-29T05:41:12Z</dcterms:modified>
</cp:coreProperties>
</file>